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2932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4698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Analyse des Consommations Énergétiques et Hydrauliques des Modèles d'IA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047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L'Intelligence Artificielle est désormais cruciale dans de nombreux secteurs. Pourtant, son impact environnemental grandit. Cette présentation explore la consommation d'énergie et d'eau liée aux modèles d'IA.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8B59C0-5AB9-2FF4-F913-188D4E8D396E}"/>
              </a:ext>
            </a:extLst>
          </p:cNvPr>
          <p:cNvSpPr/>
          <p:nvPr/>
        </p:nvSpPr>
        <p:spPr>
          <a:xfrm>
            <a:off x="12609095" y="7555832"/>
            <a:ext cx="2021305" cy="673768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236" y="915591"/>
            <a:ext cx="7659529" cy="1325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Pourquoi analyser la consommation énergétique ?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42236" y="2559368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31488" y="2632234"/>
            <a:ext cx="284547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Explosion énergétique</a:t>
            </a:r>
            <a:endParaRPr lang="en-US" sz="20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1431488" y="3090743"/>
            <a:ext cx="6970276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Consommation d'énergie de l'IA triplée entre 2012 et 2018.</a:t>
            </a:r>
            <a:endParaRPr lang="en-US" sz="16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742236" y="3854053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431488" y="3926919"/>
            <a:ext cx="2651165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Part mondiale</a:t>
            </a:r>
            <a:endParaRPr lang="en-US" sz="20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1431488" y="4385429"/>
            <a:ext cx="6970276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Les centres de données utilisent 3 % de l'électricité globale.</a:t>
            </a:r>
            <a:endParaRPr lang="en-US" sz="16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742236" y="5148739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31488" y="5221605"/>
            <a:ext cx="2913340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Consommation en eau</a:t>
            </a:r>
            <a:endParaRPr lang="en-US" sz="20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1431488" y="5680115"/>
            <a:ext cx="6970276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 refroidissement nécessite une quantité d'eau importante.</a:t>
            </a:r>
            <a:endParaRPr lang="en-US" sz="16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Shape 10"/>
          <p:cNvSpPr/>
          <p:nvPr/>
        </p:nvSpPr>
        <p:spPr>
          <a:xfrm>
            <a:off x="742236" y="6443424"/>
            <a:ext cx="477203" cy="477202"/>
          </a:xfrm>
          <a:prstGeom prst="roundRect">
            <a:avLst>
              <a:gd name="adj" fmla="val 18667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431488" y="6516291"/>
            <a:ext cx="2701052" cy="331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Durabilité impérative</a:t>
            </a:r>
            <a:endParaRPr lang="en-US" sz="20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31488" y="6974800"/>
            <a:ext cx="6970276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Réduire l'empreinte environnementale de l'IA est crucial.</a:t>
            </a:r>
            <a:endParaRPr lang="en-US" sz="165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24003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Consommation énergétique par modèles d'IA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Énergie par requête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Entraînement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L'entraînement demande une énergie considérable et prolongée.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31412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Requêtes quotidiennes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Nombre moyen de requêtes varie selon le modèle employé.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EA1564-039E-2FCB-6BFA-3525F94B44C9}"/>
              </a:ext>
            </a:extLst>
          </p:cNvPr>
          <p:cNvSpPr/>
          <p:nvPr/>
        </p:nvSpPr>
        <p:spPr>
          <a:xfrm>
            <a:off x="12609095" y="7555832"/>
            <a:ext cx="2021305" cy="673768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54A27815-EDA8-63A6-1CC4-940F96696B72}"/>
              </a:ext>
            </a:extLst>
          </p:cNvPr>
          <p:cNvSpPr txBox="1"/>
          <p:nvPr/>
        </p:nvSpPr>
        <p:spPr>
          <a:xfrm>
            <a:off x="793790" y="4618046"/>
            <a:ext cx="3208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25000"/>
                  </a:schemeClr>
                </a:solidFill>
                <a:latin typeface="Funnel Sans"/>
              </a:rPr>
              <a:t>Consommation croissante selon la taille du modèle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374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Consommation en eau par modèle d'IA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Eau par requête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1028224" y="3920014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Quantité d'eau nécessaire pour chaque interaction.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4685467" y="3195161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4295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Données rapides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4919901" y="3920014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750" dirty="0">
                <a:solidFill>
                  <a:schemeClr val="bg2">
                    <a:lumMod val="25000"/>
                  </a:schemeClr>
                </a:solidFill>
              </a:rPr>
              <a:t>Consommation croissante selon la taille du modèle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704403"/>
            <a:ext cx="31412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Requêtes quotidiennes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8224" y="6194822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Analyse de l'usage de l'eau selon l'intensité des requêtes.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72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Émissions de CO₂ liées aux IA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62997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23767"/>
            <a:ext cx="23298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CO₂ par requête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6280190" y="4914186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750" dirty="0">
                <a:solidFill>
                  <a:schemeClr val="bg2">
                    <a:lumMod val="25000"/>
                  </a:schemeClr>
                </a:solidFill>
                <a:latin typeface="Funnel Sans"/>
              </a:rPr>
              <a:t>Chaque requête contribue aux émissions carbonées</a:t>
            </a:r>
            <a:endParaRPr lang="en-US" sz="1750" dirty="0">
              <a:solidFill>
                <a:schemeClr val="bg2">
                  <a:lumMod val="25000"/>
                </a:schemeClr>
              </a:solidFill>
              <a:latin typeface="Funnel Sans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3629978"/>
            <a:ext cx="566976" cy="56697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893492" y="4914186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Données essentielles sur l'impact climatique des modèles.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3629978"/>
            <a:ext cx="566976" cy="56697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1506794" y="4914186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Usage global des modèles et émissions associées.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1801C3-B69B-ECAA-E9C0-053E07F1CDA8}"/>
              </a:ext>
            </a:extLst>
          </p:cNvPr>
          <p:cNvSpPr/>
          <p:nvPr/>
        </p:nvSpPr>
        <p:spPr>
          <a:xfrm>
            <a:off x="12609095" y="7555832"/>
            <a:ext cx="2021305" cy="673768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CEEA31D-5743-143A-23D1-FCA79705887C}"/>
              </a:ext>
            </a:extLst>
          </p:cNvPr>
          <p:cNvSpPr txBox="1"/>
          <p:nvPr/>
        </p:nvSpPr>
        <p:spPr>
          <a:xfrm>
            <a:off x="8626046" y="4385488"/>
            <a:ext cx="27111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/>
              </a:rPr>
              <a:t>Statistiques rapides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130131F-55FE-366C-DF53-E6D9A67F95DB}"/>
              </a:ext>
            </a:extLst>
          </p:cNvPr>
          <p:cNvSpPr txBox="1"/>
          <p:nvPr/>
        </p:nvSpPr>
        <p:spPr>
          <a:xfrm>
            <a:off x="11353202" y="4385488"/>
            <a:ext cx="24834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>
                <a:solidFill>
                  <a:schemeClr val="bg2">
                    <a:lumMod val="25000"/>
                  </a:schemeClr>
                </a:solidFill>
                <a:latin typeface="Mona Sans Semi Bold"/>
              </a:rPr>
              <a:t>Volume de requêtes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340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453" y="3337084"/>
            <a:ext cx="13099494" cy="13670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Solutions pour réduire la consommation énergétique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453" y="5032177"/>
            <a:ext cx="4366498" cy="8748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4171" y="6235065"/>
            <a:ext cx="2753439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Énergie renouvelable</a:t>
            </a:r>
            <a:endParaRPr lang="en-US" sz="21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984171" y="6707981"/>
            <a:ext cx="3929063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fr-FR" sz="1700" dirty="0">
                <a:solidFill>
                  <a:schemeClr val="bg2">
                    <a:lumMod val="25000"/>
                  </a:schemeClr>
                </a:solidFill>
                <a:latin typeface="Funnel Sans"/>
              </a:rPr>
              <a:t>Diminue considérablement les émissions de CO₂.</a:t>
            </a:r>
            <a:endParaRPr lang="en-US" sz="1700" dirty="0">
              <a:solidFill>
                <a:schemeClr val="bg2">
                  <a:lumMod val="25000"/>
                </a:schemeClr>
              </a:solidFill>
              <a:latin typeface="Funnel Sans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951" y="5032177"/>
            <a:ext cx="4366498" cy="87487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50669" y="6235065"/>
            <a:ext cx="2734032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Utilisation efficace</a:t>
            </a:r>
            <a:endParaRPr lang="en-US" sz="21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 4"/>
          <p:cNvSpPr/>
          <p:nvPr/>
        </p:nvSpPr>
        <p:spPr>
          <a:xfrm>
            <a:off x="5350669" y="6707981"/>
            <a:ext cx="3929063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Optimisation des ressources dans les centres de données.</a:t>
            </a:r>
            <a:endParaRPr lang="en-US" sz="17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8449" y="5032177"/>
            <a:ext cx="4366498" cy="87487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167" y="6235065"/>
            <a:ext cx="2954655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Zéro émission évitable</a:t>
            </a:r>
            <a:endParaRPr lang="en-US" sz="21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Text 6"/>
          <p:cNvSpPr/>
          <p:nvPr/>
        </p:nvSpPr>
        <p:spPr>
          <a:xfrm>
            <a:off x="9717167" y="6707981"/>
            <a:ext cx="3929063" cy="699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Adopter des technologies qui minimisent l'empreinte carbone.</a:t>
            </a:r>
            <a:endParaRPr lang="en-US" sz="17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E54EA10-1CAF-5CC5-5753-C1D347F0ADB1}"/>
              </a:ext>
            </a:extLst>
          </p:cNvPr>
          <p:cNvSpPr/>
          <p:nvPr/>
        </p:nvSpPr>
        <p:spPr>
          <a:xfrm>
            <a:off x="12609095" y="7555832"/>
            <a:ext cx="2021305" cy="673768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378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Solutions pour réduire la consommation d'eau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5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17306" y="3373398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/>
              </a:rPr>
              <a:t>Refroidissement durable</a:t>
            </a:r>
          </a:p>
        </p:txBody>
      </p:sp>
      <p:sp>
        <p:nvSpPr>
          <p:cNvPr id="6" name="Text 3"/>
          <p:cNvSpPr/>
          <p:nvPr/>
        </p:nvSpPr>
        <p:spPr>
          <a:xfrm>
            <a:off x="7017306" y="386381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750" dirty="0">
                <a:solidFill>
                  <a:schemeClr val="bg2">
                    <a:lumMod val="25000"/>
                  </a:schemeClr>
                </a:solidFill>
                <a:latin typeface="Funnel Sans"/>
              </a:rPr>
              <a:t>Techniques à circuit fermé pour limiter la consommation.</a:t>
            </a:r>
            <a:endParaRPr lang="en-US" sz="1750" dirty="0">
              <a:solidFill>
                <a:schemeClr val="bg2">
                  <a:lumMod val="25000"/>
                </a:schemeClr>
              </a:solidFill>
              <a:latin typeface="Funnel Sans"/>
            </a:endParaRPr>
          </a:p>
        </p:txBody>
      </p:sp>
      <p:sp>
        <p:nvSpPr>
          <p:cNvPr id="7" name="Shape 4"/>
          <p:cNvSpPr/>
          <p:nvPr/>
        </p:nvSpPr>
        <p:spPr>
          <a:xfrm>
            <a:off x="10200203" y="329553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37319" y="3373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Recyclage de l'eau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10937319" y="3863816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Systèmes récupérant et réutilisant l'eau de refroidissement.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6280190" y="576048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017306" y="58383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Innovation continue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7017306" y="632876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Recherche pour des alternatives moins gourmandes en eau.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74AB17E-027B-BEC3-113E-A03544B80870}"/>
              </a:ext>
            </a:extLst>
          </p:cNvPr>
          <p:cNvSpPr/>
          <p:nvPr/>
        </p:nvSpPr>
        <p:spPr>
          <a:xfrm>
            <a:off x="12609095" y="7555832"/>
            <a:ext cx="2021305" cy="673768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76067"/>
            <a:ext cx="9852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Tendances Futures dans l'IA durable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05450"/>
            <a:ext cx="4120753" cy="226814"/>
          </a:xfrm>
          <a:prstGeom prst="roundRect">
            <a:avLst>
              <a:gd name="adj" fmla="val 42003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93790" y="60724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IA frugale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Text 3"/>
          <p:cNvSpPr/>
          <p:nvPr/>
        </p:nvSpPr>
        <p:spPr>
          <a:xfrm>
            <a:off x="793790" y="6562844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Modèles plus légers et plus efficaces énergétiquement.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5254704" y="5165169"/>
            <a:ext cx="4120872" cy="226814"/>
          </a:xfrm>
          <a:prstGeom prst="roundRect">
            <a:avLst>
              <a:gd name="adj" fmla="val 42003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54704" y="5732145"/>
            <a:ext cx="34722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Centres écoresponsables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5254704" y="6222563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2">
                    <a:lumMod val="25000"/>
                  </a:schemeClr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Énergies renouvelables et refroidissement durable intégrés.</a:t>
            </a:r>
            <a:endParaRPr lang="en-US" sz="175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Shape 7"/>
          <p:cNvSpPr/>
          <p:nvPr/>
        </p:nvSpPr>
        <p:spPr>
          <a:xfrm>
            <a:off x="9715738" y="4825008"/>
            <a:ext cx="4120872" cy="226814"/>
          </a:xfrm>
          <a:prstGeom prst="roundRect">
            <a:avLst>
              <a:gd name="adj" fmla="val 42003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15738" y="5391983"/>
            <a:ext cx="29576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chemeClr val="bg2">
                    <a:lumMod val="25000"/>
                  </a:schemeClr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Réglementation verte</a:t>
            </a:r>
            <a:endParaRPr lang="en-US" sz="2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9715738" y="5882402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fr-FR" sz="1750" dirty="0">
                <a:solidFill>
                  <a:schemeClr val="bg2">
                    <a:lumMod val="25000"/>
                  </a:schemeClr>
                </a:solidFill>
                <a:latin typeface="Funnel Sans"/>
              </a:rPr>
              <a:t>Normes en faveur d'une IA à faible impact environnemental.</a:t>
            </a:r>
            <a:endParaRPr lang="en-US" sz="1750" dirty="0">
              <a:solidFill>
                <a:schemeClr val="bg2">
                  <a:lumMod val="25000"/>
                </a:schemeClr>
              </a:solidFill>
              <a:latin typeface="Funnel San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09BE4C-7460-23C1-68F6-CA4BF64806A6}"/>
              </a:ext>
            </a:extLst>
          </p:cNvPr>
          <p:cNvSpPr/>
          <p:nvPr/>
        </p:nvSpPr>
        <p:spPr>
          <a:xfrm>
            <a:off x="12609095" y="7555832"/>
            <a:ext cx="2021305" cy="673768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323</Words>
  <Application>Microsoft Office PowerPoint</Application>
  <PresentationFormat>Personnalisé</PresentationFormat>
  <Paragraphs>61</Paragraphs>
  <Slides>8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Funnel Sans</vt:lpstr>
      <vt:lpstr>Mona Sans Semi 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Amal</cp:lastModifiedBy>
  <cp:revision>3</cp:revision>
  <dcterms:created xsi:type="dcterms:W3CDTF">2025-05-18T14:57:26Z</dcterms:created>
  <dcterms:modified xsi:type="dcterms:W3CDTF">2025-05-18T15:32:30Z</dcterms:modified>
</cp:coreProperties>
</file>